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7556500" cy="106807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3364" userDrawn="1">
          <p15:clr>
            <a:srgbClr val="A4A3A4"/>
          </p15:clr>
        </p15:guide>
        <p15:guide id="2" pos="23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67"/>
  </p:normalViewPr>
  <p:slideViewPr>
    <p:cSldViewPr snapToGrid="0" snapToObjects="1" showGuides="1">
      <p:cViewPr varScale="1">
        <p:scale>
          <a:sx n="53" d="100"/>
          <a:sy n="53" d="100"/>
        </p:scale>
        <p:origin x="2664" y="84"/>
      </p:cViewPr>
      <p:guideLst>
        <p:guide orient="horz" pos="3364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317495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j-lt"/>
        <a:ea typeface="+mj-ea"/>
        <a:cs typeface="+mj-cs"/>
        <a:sym typeface="Calibri"/>
      </a:defRPr>
    </a:lvl1pPr>
    <a:lvl2pPr indent="2286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2pPr>
    <a:lvl3pPr indent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3pPr>
    <a:lvl4pPr indent="6858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4pPr>
    <a:lvl5pPr indent="9144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5pPr>
    <a:lvl6pPr indent="11430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6pPr>
    <a:lvl7pPr indent="13716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7pPr>
    <a:lvl8pPr indent="1600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8pPr>
    <a:lvl9pPr indent="18288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16150" y="685800"/>
            <a:ext cx="24257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26829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132163" y="1199106"/>
            <a:ext cx="6045201" cy="2598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Testo titolo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217734" y="3797582"/>
            <a:ext cx="2959630" cy="68831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921046" y="10056337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hyperlink" Target="https://www.logishotels.com/it/hotel/hotel-gran-claustre-and-spa-27736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hyperlink" Target="https://www.logishotels.com/it/hotel/hotel-la-source-des-sens-9165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hyperlink" Target="https://www.logishotels.com/it/hotel/hotel-le-moulin-de-madame-194550" TargetMode="External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hyperlink" Target="http://www.logishotels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11.jpeg"/><Relationship Id="rId4" Type="http://schemas.openxmlformats.org/officeDocument/2006/relationships/hyperlink" Target="https://www.logishotels.com/it/hotel/hotel-pavillon-du-chateau-9389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0"/>
          <a:stretch/>
        </p:blipFill>
        <p:spPr>
          <a:xfrm>
            <a:off x="2493510" y="828554"/>
            <a:ext cx="2888720" cy="188134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1" t="11095" r="379" b="21399"/>
          <a:stretch/>
        </p:blipFill>
        <p:spPr>
          <a:xfrm>
            <a:off x="5462160" y="1780716"/>
            <a:ext cx="2094340" cy="928302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>
            <a:off x="244475" y="188911"/>
            <a:ext cx="4972050" cy="482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20000"/>
              </a:lnSpc>
              <a:defRPr sz="1200" b="1">
                <a:solidFill>
                  <a:srgbClr val="A3BA00"/>
                </a:solidFill>
              </a:defRPr>
            </a:pPr>
            <a:r>
              <a:t>COMUNICATO STAMPA</a:t>
            </a:r>
          </a:p>
          <a:p>
            <a:pPr>
              <a:lnSpc>
                <a:spcPct val="120000"/>
              </a:lnSpc>
              <a:defRPr sz="1200" b="1">
                <a:solidFill>
                  <a:srgbClr val="594B44"/>
                </a:solidFill>
              </a:defRPr>
            </a:pPr>
            <a:r>
              <a:t>Settembre 2016</a:t>
            </a:r>
          </a:p>
        </p:txBody>
      </p:sp>
      <p:sp>
        <p:nvSpPr>
          <p:cNvPr id="21" name="Shape 21"/>
          <p:cNvSpPr/>
          <p:nvPr/>
        </p:nvSpPr>
        <p:spPr>
          <a:xfrm>
            <a:off x="0" y="733425"/>
            <a:ext cx="7562850" cy="100014"/>
          </a:xfrm>
          <a:prstGeom prst="rect">
            <a:avLst/>
          </a:prstGeom>
          <a:solidFill>
            <a:srgbClr val="D6D6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2" name="Shape 22"/>
          <p:cNvSpPr/>
          <p:nvPr/>
        </p:nvSpPr>
        <p:spPr>
          <a:xfrm>
            <a:off x="201612" y="2982911"/>
            <a:ext cx="7159626" cy="2339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100" b="1">
                <a:solidFill>
                  <a:srgbClr val="595959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Fuga “d’Exception” nelle più belle dimore d’Europa</a:t>
            </a:r>
          </a:p>
          <a:p>
            <a:pPr algn="ctr">
              <a:defRPr sz="1600" b="1" i="1">
                <a:solidFill>
                  <a:srgbClr val="595959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4 indirizzi Logis e 4 idee per un long weekend d’autunno</a:t>
            </a:r>
            <a:endParaRPr sz="13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13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Uno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short-break fuori città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prima dell’arrivo dell’inverno è l’ideale per rigenerarsi e dedicare qualche giorno alle proprie passioni. </a:t>
            </a: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Un ultimo tuffo in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mare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, qualche ora di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benessere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 in SPA, passeggiate in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città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 e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visite culturali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: qualunque sia il proprio passatempo preferito, la ”base” di partenza ideale per un long-weekend d’autunno è sempre una dimora Logis. E chi desidera scovare la “quintessenza” dei valori della catena di hotel indipendenti può scegliere uno dei 26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Logis D’Exception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, come per esempio il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Logis Gran Claustre &amp; SPA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in Spagna e i francesi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Logis La Source des Sens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,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 Logis Le Moulin de Madame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e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Logis Hotel Pavillon du Chateau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. 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0" y="5345111"/>
            <a:ext cx="7562850" cy="900116"/>
            <a:chOff x="0" y="-1"/>
            <a:chExt cx="7562850" cy="900115"/>
          </a:xfrm>
        </p:grpSpPr>
        <p:sp>
          <p:nvSpPr>
            <p:cNvPr id="23" name="Shape 23"/>
            <p:cNvSpPr/>
            <p:nvPr/>
          </p:nvSpPr>
          <p:spPr>
            <a:xfrm>
              <a:off x="0" y="-1"/>
              <a:ext cx="7562850" cy="900115"/>
            </a:xfrm>
            <a:prstGeom prst="rect">
              <a:avLst/>
            </a:prstGeom>
            <a:solidFill>
              <a:srgbClr val="00AFE8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0" y="157671"/>
              <a:ext cx="7562850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600" b="1">
                  <a:solidFill>
                    <a:srgbClr val="FFFFFF"/>
                  </a:solidFill>
                </a:defRPr>
              </a:pP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"</a:t>
              </a:r>
              <a:r>
                <a:rPr i="1" dirty="0">
                  <a:latin typeface="Century Gothic" charset="0"/>
                  <a:ea typeface="Century Gothic" charset="0"/>
                  <a:cs typeface="Century Gothic" charset="0"/>
                </a:rPr>
                <a:t>Avec les pied dans l'eau</a:t>
              </a: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" al Logis </a:t>
              </a:r>
              <a:r>
                <a:rPr lang="fr-FR" dirty="0">
                  <a:latin typeface="Century Gothic" charset="0"/>
                  <a:ea typeface="Century Gothic" charset="0"/>
                  <a:cs typeface="Century Gothic" charset="0"/>
                </a:rPr>
                <a:t>d’Exception </a:t>
              </a: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Gran Claustre &amp; SPA</a:t>
              </a:r>
            </a:p>
            <a:p>
              <a:pPr>
                <a:defRPr sz="1600" b="1">
                  <a:solidFill>
                    <a:srgbClr val="FFFFFF"/>
                  </a:solidFill>
                </a:defRPr>
              </a:pP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Altafulla, SPAGNA </a:t>
              </a:r>
            </a:p>
          </p:txBody>
        </p:sp>
      </p:grpSp>
      <p:sp>
        <p:nvSpPr>
          <p:cNvPr id="26" name="Shape 26"/>
          <p:cNvSpPr/>
          <p:nvPr/>
        </p:nvSpPr>
        <p:spPr>
          <a:xfrm>
            <a:off x="206375" y="6492875"/>
            <a:ext cx="4095750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Affacciato sulla Costa Dorada spagnola, il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Logis </a:t>
            </a:r>
            <a:r>
              <a:rPr lang="fr-FR"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d’Exception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Gran Claustre &amp; SPA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è il luogo ideale per trascorrere un ultimo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weekend dal sapore d’estate “</a:t>
            </a:r>
            <a:r>
              <a:rPr b="1" i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avec les pied dans l’eau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  <a:sym typeface="Helvetica"/>
              </a:rPr>
              <a:t>”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. </a:t>
            </a: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Situato al centro della città Medioevale di Altafulla, questo Logis ha un’architettura di chiara influenza araba: in questo scenario da “Mille e una notte” sono ospitate 39 lussuose camere, tutte diverse tra loro, la piscina, la SPA e il ristorante Bruixes de Burriac, dove assaporare le più gustose specialità spagnole. </a:t>
            </a:r>
          </a:p>
          <a:p>
            <a:pPr algn="just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just">
              <a:defRPr sz="1200" b="1">
                <a:solidFill>
                  <a:srgbClr val="CC0066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A partire da:</a:t>
            </a:r>
          </a:p>
          <a:p>
            <a:pPr algn="just">
              <a:defRPr sz="1200" b="1">
                <a:solidFill>
                  <a:srgbClr val="CC0066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90€ a notte in camera doppia</a:t>
            </a:r>
          </a:p>
          <a:p>
            <a:pPr algn="just">
              <a:defRPr sz="1200" b="1">
                <a:solidFill>
                  <a:srgbClr val="CC0066"/>
                </a:solidFill>
              </a:defRPr>
            </a:pPr>
            <a:endParaRPr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just"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  <a:hlinkClick r:id="rId5"/>
              </a:rPr>
              <a:t>Logis </a:t>
            </a:r>
            <a:r>
              <a:rPr lang="fr-FR" dirty="0">
                <a:latin typeface="Century Gothic" charset="0"/>
                <a:ea typeface="Century Gothic" charset="0"/>
                <a:cs typeface="Century Gothic" charset="0"/>
                <a:hlinkClick r:id="rId5"/>
              </a:rPr>
              <a:t>d’Exception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  <a:hlinkClick r:id="rId5"/>
              </a:rPr>
              <a:t>Gran Claustre &amp; SPA</a:t>
            </a:r>
          </a:p>
        </p:txBody>
      </p:sp>
      <p:pic>
        <p:nvPicPr>
          <p:cNvPr id="27" name="image1.jpeg" descr="CO-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37" y="9713911"/>
            <a:ext cx="768352" cy="230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image1.png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52"/>
          <a:stretch/>
        </p:blipFill>
        <p:spPr>
          <a:xfrm>
            <a:off x="5486957" y="833377"/>
            <a:ext cx="2069543" cy="892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image2.jpe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400" y="9709150"/>
            <a:ext cx="228600" cy="228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image3.jpe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8675" y="342900"/>
            <a:ext cx="825500" cy="825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image2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22800" y="8235950"/>
            <a:ext cx="2800351" cy="2146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image3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2800" y="6297612"/>
            <a:ext cx="2794000" cy="186055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9"/>
          <a:stretch/>
        </p:blipFill>
        <p:spPr>
          <a:xfrm>
            <a:off x="0" y="828555"/>
            <a:ext cx="2401116" cy="187992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6"/>
          <p:cNvGrpSpPr/>
          <p:nvPr/>
        </p:nvGrpSpPr>
        <p:grpSpPr>
          <a:xfrm>
            <a:off x="0" y="-2"/>
            <a:ext cx="7562850" cy="900116"/>
            <a:chOff x="0" y="-1"/>
            <a:chExt cx="7562850" cy="900115"/>
          </a:xfrm>
        </p:grpSpPr>
        <p:sp>
          <p:nvSpPr>
            <p:cNvPr id="34" name="Shape 34"/>
            <p:cNvSpPr/>
            <p:nvPr/>
          </p:nvSpPr>
          <p:spPr>
            <a:xfrm>
              <a:off x="0" y="-1"/>
              <a:ext cx="7562850" cy="900115"/>
            </a:xfrm>
            <a:prstGeom prst="rect">
              <a:avLst/>
            </a:prstGeom>
            <a:solidFill>
              <a:srgbClr val="E3319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r">
                <a:defRPr sz="1600" b="1">
                  <a:solidFill>
                    <a:srgbClr val="FFFFFF"/>
                  </a:solidFill>
                </a:defRPr>
              </a:pPr>
              <a:endParaRPr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35" name="Shape 35"/>
            <p:cNvSpPr/>
            <p:nvPr/>
          </p:nvSpPr>
          <p:spPr>
            <a:xfrm>
              <a:off x="0" y="157671"/>
              <a:ext cx="7562850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r">
                <a:defRPr sz="1600" b="1">
                  <a:solidFill>
                    <a:srgbClr val="FFFFFF"/>
                  </a:solidFill>
                </a:defRPr>
              </a:pP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Benessere dei 5 sensi al Logis </a:t>
              </a:r>
              <a:r>
                <a:rPr lang="fr-FR" dirty="0">
                  <a:latin typeface="Century Gothic" charset="0"/>
                  <a:ea typeface="Century Gothic" charset="0"/>
                  <a:cs typeface="Century Gothic" charset="0"/>
                </a:rPr>
                <a:t>d’Exception </a:t>
              </a: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Hotel La Source Des Sens</a:t>
              </a:r>
            </a:p>
            <a:p>
              <a:pPr algn="r">
                <a:defRPr sz="1600" b="1">
                  <a:solidFill>
                    <a:srgbClr val="FFFFFF"/>
                  </a:solidFill>
                </a:defRPr>
              </a:pP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Morsbronn Les Bains, FRANCIA</a:t>
              </a:r>
            </a:p>
          </p:txBody>
        </p:sp>
      </p:grpSp>
      <p:sp>
        <p:nvSpPr>
          <p:cNvPr id="37" name="Shape 37"/>
          <p:cNvSpPr/>
          <p:nvPr/>
        </p:nvSpPr>
        <p:spPr>
          <a:xfrm>
            <a:off x="2937076" y="1147962"/>
            <a:ext cx="4398963" cy="2677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In Alsazia del nord, a soli 30 minuti da Strasburgo, questo Logis è un invito a rilassarsi, tra la natura del territorio circostante e gli spazi al suo interno, appositamente studiati per regalare ai propri ospiti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</a:rPr>
              <a:t>momenti di puro benessere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. La SPA del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t-IT" b="1" dirty="0">
                <a:latin typeface="Century Gothic" charset="0"/>
                <a:ea typeface="Century Gothic" charset="0"/>
                <a:cs typeface="Century Gothic" charset="0"/>
              </a:rPr>
              <a:t>Logis d’Exception La Source des Sens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occupa circa 2.000 mq ed è un’oasi perfetta per rigenerarsi. </a:t>
            </a: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A completare l’offerta benessere il ristorante dell’hotel, 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con le sue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proposte raffinate e salutari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. </a:t>
            </a: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just">
              <a:defRPr sz="1200" b="1">
                <a:solidFill>
                  <a:srgbClr val="CC0066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A partire da:</a:t>
            </a:r>
          </a:p>
          <a:p>
            <a:pPr algn="just">
              <a:defRPr sz="1200" b="1">
                <a:solidFill>
                  <a:srgbClr val="CC0066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130€ a notte in camera doppia</a:t>
            </a:r>
          </a:p>
          <a:p>
            <a:pPr algn="just">
              <a:defRPr sz="1200" b="1">
                <a:solidFill>
                  <a:srgbClr val="595959"/>
                </a:solidFill>
              </a:defRPr>
            </a:pPr>
            <a:endParaRPr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  <a:hlinkClick r:id="rId2"/>
              </a:rPr>
              <a:t>Logis </a:t>
            </a:r>
            <a:r>
              <a:rPr lang="fr-FR" dirty="0">
                <a:latin typeface="Century Gothic" charset="0"/>
                <a:ea typeface="Century Gothic" charset="0"/>
                <a:cs typeface="Century Gothic" charset="0"/>
                <a:hlinkClick r:id="rId2"/>
              </a:rPr>
              <a:t>d’Exception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  <a:hlinkClick r:id="rId2"/>
              </a:rPr>
              <a:t>Hotel La Source Des Sens</a:t>
            </a:r>
          </a:p>
        </p:txBody>
      </p:sp>
      <p:pic>
        <p:nvPicPr>
          <p:cNvPr id="38" name="image4.jpeg" descr="TABL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290" y="4264768"/>
            <a:ext cx="222252" cy="215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" name="Group 41"/>
          <p:cNvGrpSpPr/>
          <p:nvPr/>
        </p:nvGrpSpPr>
        <p:grpSpPr>
          <a:xfrm>
            <a:off x="3037" y="5426905"/>
            <a:ext cx="7646680" cy="900872"/>
            <a:chOff x="110002" y="0"/>
            <a:chExt cx="7646679" cy="900871"/>
          </a:xfrm>
        </p:grpSpPr>
        <p:sp>
          <p:nvSpPr>
            <p:cNvPr id="39" name="Shape 39"/>
            <p:cNvSpPr/>
            <p:nvPr/>
          </p:nvSpPr>
          <p:spPr>
            <a:xfrm>
              <a:off x="110002" y="0"/>
              <a:ext cx="7569202" cy="900871"/>
            </a:xfrm>
            <a:prstGeom prst="rect">
              <a:avLst/>
            </a:prstGeom>
            <a:solidFill>
              <a:srgbClr val="FAB7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40" name="Shape 40"/>
            <p:cNvSpPr/>
            <p:nvPr/>
          </p:nvSpPr>
          <p:spPr>
            <a:xfrm>
              <a:off x="187479" y="158050"/>
              <a:ext cx="7569202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600" b="1">
                  <a:solidFill>
                    <a:srgbClr val="FFFFFF"/>
                  </a:solidFill>
                </a:defRPr>
              </a:pP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Vini e città da "assaporare" al Logis </a:t>
              </a:r>
              <a:r>
                <a:rPr lang="fr-FR" dirty="0">
                  <a:latin typeface="Century Gothic" charset="0"/>
                  <a:ea typeface="Century Gothic" charset="0"/>
                  <a:cs typeface="Century Gothic" charset="0"/>
                </a:rPr>
                <a:t>d’Exception </a:t>
              </a: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Le Moulin de Madame</a:t>
              </a:r>
            </a:p>
            <a:p>
              <a:pPr>
                <a:defRPr sz="1600" b="1">
                  <a:solidFill>
                    <a:srgbClr val="FFFFFF"/>
                  </a:solidFill>
                </a:defRPr>
              </a:pPr>
              <a:r>
                <a:rPr dirty="0">
                  <a:latin typeface="Century Gothic" charset="0"/>
                  <a:ea typeface="Century Gothic" charset="0"/>
                  <a:cs typeface="Century Gothic" charset="0"/>
                </a:rPr>
                <a:t>Villeneuve Sur Lot, Francia</a:t>
              </a:r>
            </a:p>
          </p:txBody>
        </p:sp>
      </p:grpSp>
      <p:sp>
        <p:nvSpPr>
          <p:cNvPr id="42" name="Shape 42"/>
          <p:cNvSpPr/>
          <p:nvPr/>
        </p:nvSpPr>
        <p:spPr>
          <a:xfrm>
            <a:off x="2807376" y="6448471"/>
            <a:ext cx="4530974" cy="304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Situato tra Bordeaux e Tolosa, questo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t-IT" dirty="0" err="1">
                <a:latin typeface="Century Gothic" charset="0"/>
                <a:ea typeface="Century Gothic" charset="0"/>
                <a:cs typeface="Century Gothic" charset="0"/>
              </a:rPr>
              <a:t>Logis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 è un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 mulino del XVIII secolo posizionato a strapiombo su un’antica chiusa sul fiume Lot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. </a:t>
            </a: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Oltre ad essere un hotel molto prestigioso e scenografico, il </a:t>
            </a:r>
            <a:r>
              <a:rPr lang="it-IT" sz="1200" b="1" dirty="0">
                <a:solidFill>
                  <a:srgbClr val="595959"/>
                </a:solidFill>
                <a:latin typeface="Century Gothic" charset="0"/>
                <a:ea typeface="Century Gothic" charset="0"/>
                <a:cs typeface="Century Gothic" charset="0"/>
              </a:rPr>
              <a:t>Logis d’Exception </a:t>
            </a:r>
            <a:r>
              <a:rPr lang="it-IT" b="1" dirty="0">
                <a:latin typeface="Century Gothic" charset="0"/>
                <a:ea typeface="Century Gothic" charset="0"/>
                <a:cs typeface="Century Gothic" charset="0"/>
              </a:rPr>
              <a:t>Moulin de Madame 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è il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punto di partenza ideale per andare alla scoperta di 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Bordeaux e del sud della Francia.</a:t>
            </a:r>
            <a:endParaRPr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="1" dirty="0">
                <a:latin typeface="Century Gothic" charset="0"/>
                <a:ea typeface="Century Gothic" charset="0"/>
                <a:cs typeface="Century Gothic" charset="0"/>
              </a:rPr>
              <a:t>Bordeaux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, città 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</a:rPr>
              <a:t>Patrimonio Mondiale UNESCO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, è conosciuta anche come la "</a:t>
            </a:r>
            <a:r>
              <a:rPr b="1" dirty="0">
                <a:latin typeface="Century Gothic" charset="0"/>
                <a:ea typeface="Century Gothic" charset="0"/>
                <a:cs typeface="Century Gothic" charset="0"/>
              </a:rPr>
              <a:t>Città del vino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", con vigneti così vasti che non c'è una sola </a:t>
            </a:r>
            <a:r>
              <a:rPr lang="it-IT" dirty="0">
                <a:latin typeface="Century Gothic" charset="0"/>
                <a:ea typeface="Century Gothic" charset="0"/>
                <a:cs typeface="Century Gothic" charset="0"/>
              </a:rPr>
              <a:t>strada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del vino, ma ben 60 circuiti e luoghi per degustazioni. </a:t>
            </a:r>
          </a:p>
          <a:p>
            <a:pPr algn="just">
              <a:defRPr sz="1200" b="1">
                <a:solidFill>
                  <a:srgbClr val="CC0066"/>
                </a:solidFill>
              </a:defRPr>
            </a:pPr>
            <a:endParaRPr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defRPr sz="1200" b="1">
                <a:solidFill>
                  <a:srgbClr val="CC0066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A partire da:</a:t>
            </a:r>
          </a:p>
          <a:p>
            <a:pPr>
              <a:defRPr sz="1200" b="1">
                <a:solidFill>
                  <a:srgbClr val="CC0066"/>
                </a:solidFill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</a:rPr>
              <a:t>90€ a notte in camera doppia</a:t>
            </a:r>
          </a:p>
          <a:p>
            <a:pPr>
              <a:defRPr sz="1200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entury Gothic" charset="0"/>
                <a:ea typeface="Century Gothic" charset="0"/>
                <a:cs typeface="Century Gothic" charset="0"/>
                <a:hlinkClick r:id="rId4"/>
              </a:rPr>
              <a:t>Logis </a:t>
            </a:r>
            <a:r>
              <a:rPr lang="fr-FR" dirty="0">
                <a:latin typeface="Century Gothic" charset="0"/>
                <a:ea typeface="Century Gothic" charset="0"/>
                <a:cs typeface="Century Gothic" charset="0"/>
                <a:hlinkClick r:id="rId4"/>
              </a:rPr>
              <a:t>d’Exception </a:t>
            </a:r>
            <a:r>
              <a:rPr dirty="0">
                <a:latin typeface="Century Gothic" charset="0"/>
                <a:ea typeface="Century Gothic" charset="0"/>
                <a:cs typeface="Century Gothic" charset="0"/>
                <a:hlinkClick r:id="rId4"/>
              </a:rPr>
              <a:t>Le Moulin De Madame</a:t>
            </a:r>
          </a:p>
        </p:txBody>
      </p:sp>
      <p:pic>
        <p:nvPicPr>
          <p:cNvPr id="43" name="image1.jpeg" descr="CO-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6410" y="9689638"/>
            <a:ext cx="709613" cy="215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image2.jpe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453" y="4250481"/>
            <a:ext cx="228600" cy="228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image2.jpe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410" y="9678527"/>
            <a:ext cx="228600" cy="228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image4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4400"/>
            <a:ext cx="2692400" cy="2024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image5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65450"/>
            <a:ext cx="2686050" cy="2016125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image6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149" y="6381749"/>
            <a:ext cx="2432934" cy="1824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image7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150" y="8259820"/>
            <a:ext cx="2437436" cy="16249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2041525" y="6588125"/>
            <a:ext cx="3778250" cy="370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A6A6A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. . . . . . . . . . . . . . . . . . . . . . . . . . . .</a:t>
            </a:r>
          </a:p>
        </p:txBody>
      </p:sp>
      <p:sp>
        <p:nvSpPr>
          <p:cNvPr id="52" name="Shape 52"/>
          <p:cNvSpPr/>
          <p:nvPr/>
        </p:nvSpPr>
        <p:spPr>
          <a:xfrm>
            <a:off x="141287" y="6184900"/>
            <a:ext cx="7562851" cy="472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1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Tutti gli hotel su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logishotels.com</a:t>
            </a:r>
          </a:p>
          <a:p>
            <a:pPr algn="ctr">
              <a:defRPr sz="11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Invio di immagini in alta risoluzione e di proposte specifiche su richiesta</a:t>
            </a:r>
            <a:r>
              <a:rPr sz="1400"/>
              <a:t>. </a:t>
            </a:r>
          </a:p>
        </p:txBody>
      </p:sp>
      <p:sp>
        <p:nvSpPr>
          <p:cNvPr id="53" name="Shape 53"/>
          <p:cNvSpPr/>
          <p:nvPr/>
        </p:nvSpPr>
        <p:spPr>
          <a:xfrm>
            <a:off x="-3175" y="8175625"/>
            <a:ext cx="7566025" cy="2511425"/>
          </a:xfrm>
          <a:prstGeom prst="rect">
            <a:avLst/>
          </a:prstGeom>
          <a:solidFill>
            <a:srgbClr val="E4D3C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54" name="Shape 54"/>
          <p:cNvSpPr/>
          <p:nvPr/>
        </p:nvSpPr>
        <p:spPr>
          <a:xfrm>
            <a:off x="4662487" y="8175625"/>
            <a:ext cx="2897189" cy="2511425"/>
          </a:xfrm>
          <a:prstGeom prst="rect">
            <a:avLst/>
          </a:prstGeom>
          <a:solidFill>
            <a:srgbClr val="594B44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55" name="Shape 55"/>
          <p:cNvSpPr/>
          <p:nvPr/>
        </p:nvSpPr>
        <p:spPr>
          <a:xfrm>
            <a:off x="36511" y="8243886"/>
            <a:ext cx="4625978" cy="2148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100" b="1">
                <a:solidFill>
                  <a:srgbClr val="594B44"/>
                </a:solidFill>
              </a:defRPr>
            </a:pPr>
            <a:r>
              <a:t>A PROPOSITO DELLA FÉDÉRATION INTERNATIONALE DES LOGIS</a:t>
            </a:r>
          </a:p>
          <a:p>
            <a:pPr algn="just">
              <a:defRPr sz="5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  <a:p>
            <a:pPr algn="just">
              <a:defRPr sz="9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La Fédération Internationale des Logis (FIL) è la prima catena indipendente in Europa di ristoratori e albergatori, con 2.400 hotel e ristoranti affiliati. Nata in Francia, in Alvernia, più di 60 anni fa, si è sviluppata anche in Italia, Germania, Andorra, Belgio, Spagna, Lussemburgo, Paesi Bassi e, a partire dal 2013, anche in Portogallo. Ogni Logis è diverso dall’altro ma tutti condividono lo stesso spirito, particolarmente apprezzato da una clientela alla ricerca del relax, del benessere e della scoperta. La garanzia di qualità delle strutture Logis e il grado di comfort sono certificati dalla classificazione in 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cheminée</a:t>
            </a:r>
            <a:r>
              <a:t>s (caminetti - da 1 a 3) per gli hotel e le strutture ricettive, e dalla classificazione in 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cocottes</a:t>
            </a:r>
            <a:r>
              <a:t> (pentole - da 1 a 3) per i ristoranti a cui si affianca l’insegna 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Table dintinguée</a:t>
            </a:r>
            <a:r>
              <a:t>, di cui fanno parte 88 ristoranti. Dal 2009 sotto il marchio “Logis d’Exception” sono riunite le strutture Logis che esprimono al meglio i valori del brand coniugandoli ad un servizio d’alto livello. A partire da quest’anno Logis propone due nuove tipologie di alloggio: le 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Maison by Logis </a:t>
            </a:r>
            <a:r>
              <a:t>– ville, appartamenti e case – e gli 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Insolite by Logis </a:t>
            </a:r>
            <a:r>
              <a:t>– bolle di vetro, caravan, tende yurta. </a:t>
            </a:r>
          </a:p>
        </p:txBody>
      </p:sp>
      <p:sp>
        <p:nvSpPr>
          <p:cNvPr id="56" name="Shape 56"/>
          <p:cNvSpPr/>
          <p:nvPr/>
        </p:nvSpPr>
        <p:spPr>
          <a:xfrm>
            <a:off x="4727575" y="8342311"/>
            <a:ext cx="2778125" cy="211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20000"/>
              </a:lnSpc>
              <a:defRPr sz="1100" b="1">
                <a:solidFill>
                  <a:srgbClr val="FFFFFF"/>
                </a:solidFill>
              </a:defRPr>
            </a:pPr>
            <a:r>
              <a:t>UFFICIO STAMPA</a:t>
            </a:r>
          </a:p>
          <a:p>
            <a:pPr>
              <a:lnSpc>
                <a:spcPct val="120000"/>
              </a:lnSpc>
              <a:defRPr sz="500" b="1">
                <a:solidFill>
                  <a:srgbClr val="FFFFFF"/>
                </a:solidFill>
              </a:defRPr>
            </a:pPr>
            <a:endParaRPr/>
          </a:p>
          <a:p>
            <a:pPr>
              <a:lnSpc>
                <a:spcPct val="120000"/>
              </a:lnSpc>
              <a:defRPr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Ad Mirabilia </a:t>
            </a:r>
          </a:p>
          <a:p>
            <a:pPr>
              <a:lnSpc>
                <a:spcPct val="120000"/>
              </a:lnSpc>
              <a:defRPr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Sarah Pari</a:t>
            </a:r>
          </a:p>
          <a:p>
            <a:pPr>
              <a:lnSpc>
                <a:spcPct val="120000"/>
              </a:lnSpc>
              <a:defRPr sz="1000">
                <a:solidFill>
                  <a:srgbClr val="E4D3C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Tel: +39 3409096543</a:t>
            </a:r>
          </a:p>
          <a:p>
            <a:pPr>
              <a:lnSpc>
                <a:spcPct val="120000"/>
              </a:lnSpc>
              <a:defRPr sz="1000">
                <a:solidFill>
                  <a:srgbClr val="E4D3C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pari@admirabilia.it </a:t>
            </a:r>
          </a:p>
          <a:p>
            <a:pPr>
              <a:defRPr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  <a:p>
            <a:pPr>
              <a:defRPr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  <a:p>
            <a:pPr>
              <a:lnSpc>
                <a:spcPct val="120000"/>
              </a:lnSpc>
              <a:defRPr sz="1100" b="1">
                <a:solidFill>
                  <a:srgbClr val="FFFFFF"/>
                </a:solidFill>
              </a:defRPr>
            </a:pPr>
            <a:r>
              <a:t>INFORMAZIONI E PRENOTAZIONI</a:t>
            </a:r>
          </a:p>
          <a:p>
            <a:pPr>
              <a:lnSpc>
                <a:spcPct val="120000"/>
              </a:lnSpc>
              <a:defRPr sz="500" b="1">
                <a:solidFill>
                  <a:srgbClr val="FFFFFF"/>
                </a:solidFill>
              </a:defRPr>
            </a:pPr>
            <a:endParaRPr/>
          </a:p>
          <a:p>
            <a:pPr>
              <a:lnSpc>
                <a:spcPct val="120000"/>
              </a:lnSpc>
              <a:defRPr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www.logishotels.com</a:t>
            </a:r>
          </a:p>
          <a:p>
            <a:pPr>
              <a:lnSpc>
                <a:spcPct val="120000"/>
              </a:lnSpc>
              <a:defRPr sz="1000">
                <a:solidFill>
                  <a:srgbClr val="E4D3C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Tél : + 33 (0)1 45 84 83 84 </a:t>
            </a:r>
          </a:p>
        </p:txBody>
      </p:sp>
      <p:pic>
        <p:nvPicPr>
          <p:cNvPr id="57" name="image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86036" y="7064375"/>
            <a:ext cx="2689227" cy="58737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0" name="Group 60"/>
          <p:cNvGrpSpPr/>
          <p:nvPr/>
        </p:nvGrpSpPr>
        <p:grpSpPr>
          <a:xfrm>
            <a:off x="0" y="-2"/>
            <a:ext cx="7562850" cy="900116"/>
            <a:chOff x="0" y="-1"/>
            <a:chExt cx="7562850" cy="900115"/>
          </a:xfrm>
        </p:grpSpPr>
        <p:sp>
          <p:nvSpPr>
            <p:cNvPr id="58" name="Shape 58"/>
            <p:cNvSpPr/>
            <p:nvPr/>
          </p:nvSpPr>
          <p:spPr>
            <a:xfrm>
              <a:off x="0" y="-1"/>
              <a:ext cx="7562850" cy="900115"/>
            </a:xfrm>
            <a:prstGeom prst="rect">
              <a:avLst/>
            </a:prstGeom>
            <a:solidFill>
              <a:srgbClr val="00AFE8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6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9" name="Shape 59"/>
            <p:cNvSpPr/>
            <p:nvPr/>
          </p:nvSpPr>
          <p:spPr>
            <a:xfrm>
              <a:off x="0" y="157671"/>
              <a:ext cx="7562850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600" b="1">
                  <a:solidFill>
                    <a:srgbClr val="FFFFFF"/>
                  </a:solidFill>
                </a:defRPr>
              </a:pPr>
              <a:r>
                <a:rPr dirty="0" err="1"/>
                <a:t>Arte</a:t>
              </a:r>
              <a:r>
                <a:rPr dirty="0"/>
                <a:t> e </a:t>
              </a:r>
              <a:r>
                <a:rPr dirty="0" err="1"/>
                <a:t>cultura</a:t>
              </a:r>
              <a:r>
                <a:rPr dirty="0"/>
                <a:t> al Logis </a:t>
              </a:r>
              <a:r>
                <a:rPr lang="fr-FR" dirty="0"/>
                <a:t>d’Exception </a:t>
              </a:r>
              <a:r>
                <a:rPr dirty="0"/>
                <a:t>Hotel </a:t>
              </a:r>
              <a:r>
                <a:rPr dirty="0" err="1"/>
                <a:t>Pavillon</a:t>
              </a:r>
              <a:r>
                <a:rPr dirty="0"/>
                <a:t> du Chateau</a:t>
              </a:r>
            </a:p>
            <a:p>
              <a:pPr>
                <a:defRPr sz="1600" b="1">
                  <a:solidFill>
                    <a:srgbClr val="FFFFFF"/>
                  </a:solidFill>
                </a:defRPr>
              </a:pPr>
              <a:r>
                <a:rPr dirty="0" err="1"/>
                <a:t>Garrevaques</a:t>
              </a:r>
              <a:r>
                <a:rPr dirty="0"/>
                <a:t>, FRANCIA</a:t>
              </a:r>
            </a:p>
          </p:txBody>
        </p:sp>
      </p:grpSp>
      <p:sp>
        <p:nvSpPr>
          <p:cNvPr id="61" name="Shape 61"/>
          <p:cNvSpPr/>
          <p:nvPr/>
        </p:nvSpPr>
        <p:spPr>
          <a:xfrm>
            <a:off x="188911" y="1087436"/>
            <a:ext cx="4276728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Il </a:t>
            </a:r>
            <a:r>
              <a:rPr lang="it-IT" b="1" dirty="0"/>
              <a:t>Logis d’Exception </a:t>
            </a:r>
            <a:r>
              <a:rPr b="1" dirty="0" err="1"/>
              <a:t>Pavillon</a:t>
            </a:r>
            <a:r>
              <a:rPr b="1" dirty="0"/>
              <a:t> du Château </a:t>
            </a:r>
            <a:r>
              <a:rPr dirty="0"/>
              <a:t>è un hotel di charme nelle vicinanze di Tolosa e Albi. </a:t>
            </a:r>
          </a:p>
          <a:p>
            <a:pPr algn="just">
              <a:defRPr sz="1200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Chi sceglie questo Logis avrà l'opportunità di soggiornare una splendida tenuta circondata da un parco di oltre 70.000 mq. Un </a:t>
            </a:r>
            <a:r>
              <a:rPr b="1" dirty="0"/>
              <a:t>mix di natura e cultura</a:t>
            </a:r>
            <a:r>
              <a:rPr dirty="0"/>
              <a:t>, perché la tenuta è anche vicina al </a:t>
            </a:r>
            <a:r>
              <a:rPr b="1" dirty="0"/>
              <a:t>Palai</a:t>
            </a:r>
            <a:r>
              <a:rPr lang="it-IT" b="1" dirty="0" err="1"/>
              <a:t>s</a:t>
            </a:r>
            <a:r>
              <a:rPr b="1" dirty="0"/>
              <a:t> de la Berbie </a:t>
            </a:r>
            <a:r>
              <a:rPr dirty="0"/>
              <a:t>e al suo rinomato </a:t>
            </a:r>
            <a:r>
              <a:rPr b="1" dirty="0"/>
              <a:t>Museo Toulose-Lautrec</a:t>
            </a:r>
            <a:r>
              <a:rPr dirty="0"/>
              <a:t>. Tra le opere dell'artista bohémien sarà possibile scorgere i tratti di una Francia di fine '800 e immergersi nella storia di questo famoso artista.</a:t>
            </a:r>
          </a:p>
          <a:p>
            <a:pPr algn="just">
              <a:defRPr sz="1200" b="1">
                <a:solidFill>
                  <a:srgbClr val="CC0066"/>
                </a:solidFill>
              </a:defRPr>
            </a:pPr>
            <a:endParaRPr dirty="0"/>
          </a:p>
          <a:p>
            <a:pPr>
              <a:defRPr sz="1200" b="1">
                <a:solidFill>
                  <a:srgbClr val="CC0066"/>
                </a:solidFill>
              </a:defRPr>
            </a:pPr>
            <a:r>
              <a:rPr dirty="0"/>
              <a:t>A partire da:</a:t>
            </a:r>
          </a:p>
          <a:p>
            <a:pPr>
              <a:defRPr sz="1200" b="1">
                <a:solidFill>
                  <a:srgbClr val="CC0066"/>
                </a:solidFill>
              </a:defRPr>
            </a:pPr>
            <a:r>
              <a:rPr dirty="0"/>
              <a:t>95€ a notte in camera doppia</a:t>
            </a:r>
          </a:p>
          <a:p>
            <a:pPr>
              <a:defRPr sz="1200" b="1">
                <a:solidFill>
                  <a:srgbClr val="404040"/>
                </a:solidFill>
              </a:defRPr>
            </a:pPr>
            <a:endParaRPr dirty="0"/>
          </a:p>
          <a:p>
            <a:pPr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hlinkClick r:id="rId4"/>
              </a:rPr>
              <a:t>Logis</a:t>
            </a:r>
            <a:r>
              <a:rPr lang="fr-FR" dirty="0">
                <a:hlinkClick r:id="rId4"/>
              </a:rPr>
              <a:t> d’Exception</a:t>
            </a:r>
            <a:r>
              <a:rPr dirty="0">
                <a:hlinkClick r:id="rId4"/>
              </a:rPr>
              <a:t> Hotel Pavillon du Chateau</a:t>
            </a:r>
          </a:p>
        </p:txBody>
      </p:sp>
      <p:pic>
        <p:nvPicPr>
          <p:cNvPr id="62" name="image1.jpeg" descr="CO-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150" y="4830762"/>
            <a:ext cx="709613" cy="215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image2.jpe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50" y="4819650"/>
            <a:ext cx="228600" cy="228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image9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60899" y="971549"/>
            <a:ext cx="2795590" cy="2093915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image10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137" y="3136900"/>
            <a:ext cx="2811464" cy="1873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hèm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hèm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944</Words>
  <Application>Microsoft Office PowerPoint</Application>
  <PresentationFormat>Personnalisé</PresentationFormat>
  <Paragraphs>62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Helvetica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Stéphanie</dc:creator>
  <cp:lastModifiedBy>Nathalie Noinski</cp:lastModifiedBy>
  <cp:revision>7</cp:revision>
  <dcterms:modified xsi:type="dcterms:W3CDTF">2016-08-03T13:00:53Z</dcterms:modified>
</cp:coreProperties>
</file>